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78"/>
  </p:notesMasterIdLst>
  <p:handoutMasterIdLst>
    <p:handoutMasterId r:id="rId79"/>
  </p:handoutMasterIdLst>
  <p:sldIdLst>
    <p:sldId id="1720" r:id="rId7"/>
    <p:sldId id="1996" r:id="rId8"/>
    <p:sldId id="1982" r:id="rId9"/>
    <p:sldId id="8419" r:id="rId10"/>
    <p:sldId id="8423" r:id="rId11"/>
    <p:sldId id="8422" r:id="rId12"/>
    <p:sldId id="8420" r:id="rId13"/>
    <p:sldId id="8421" r:id="rId14"/>
    <p:sldId id="8418" r:id="rId15"/>
    <p:sldId id="1997" r:id="rId16"/>
    <p:sldId id="1660" r:id="rId17"/>
    <p:sldId id="1670" r:id="rId18"/>
    <p:sldId id="1548" r:id="rId19"/>
    <p:sldId id="1635" r:id="rId20"/>
    <p:sldId id="1523" r:id="rId21"/>
    <p:sldId id="1716" r:id="rId22"/>
    <p:sldId id="1524" r:id="rId23"/>
    <p:sldId id="1849" r:id="rId24"/>
    <p:sldId id="1841" r:id="rId25"/>
    <p:sldId id="1991" r:id="rId26"/>
    <p:sldId id="1941" r:id="rId27"/>
    <p:sldId id="1804" r:id="rId28"/>
    <p:sldId id="1527" r:id="rId29"/>
    <p:sldId id="1529" r:id="rId30"/>
    <p:sldId id="1530" r:id="rId31"/>
    <p:sldId id="1531" r:id="rId32"/>
    <p:sldId id="1532" r:id="rId33"/>
    <p:sldId id="1998" r:id="rId34"/>
    <p:sldId id="1999" r:id="rId35"/>
    <p:sldId id="2000" r:id="rId36"/>
    <p:sldId id="2001" r:id="rId37"/>
    <p:sldId id="2002" r:id="rId38"/>
    <p:sldId id="2003" r:id="rId39"/>
    <p:sldId id="2004" r:id="rId40"/>
    <p:sldId id="2005" r:id="rId41"/>
    <p:sldId id="2006" r:id="rId42"/>
    <p:sldId id="2007" r:id="rId43"/>
    <p:sldId id="2008" r:id="rId44"/>
    <p:sldId id="2009" r:id="rId45"/>
    <p:sldId id="2010" r:id="rId46"/>
    <p:sldId id="2011" r:id="rId47"/>
    <p:sldId id="2012" r:id="rId48"/>
    <p:sldId id="2013" r:id="rId49"/>
    <p:sldId id="2014" r:id="rId50"/>
    <p:sldId id="2015" r:id="rId51"/>
    <p:sldId id="2016" r:id="rId52"/>
    <p:sldId id="2017" r:id="rId53"/>
    <p:sldId id="2018" r:id="rId54"/>
    <p:sldId id="2019" r:id="rId55"/>
    <p:sldId id="2020" r:id="rId56"/>
    <p:sldId id="2021" r:id="rId57"/>
    <p:sldId id="2022" r:id="rId58"/>
    <p:sldId id="2023" r:id="rId59"/>
    <p:sldId id="2024" r:id="rId60"/>
    <p:sldId id="2025" r:id="rId61"/>
    <p:sldId id="2026" r:id="rId62"/>
    <p:sldId id="2027" r:id="rId63"/>
    <p:sldId id="2028" r:id="rId64"/>
    <p:sldId id="2029" r:id="rId65"/>
    <p:sldId id="2030" r:id="rId66"/>
    <p:sldId id="2031" r:id="rId67"/>
    <p:sldId id="2032" r:id="rId68"/>
    <p:sldId id="2033" r:id="rId69"/>
    <p:sldId id="2034" r:id="rId70"/>
    <p:sldId id="2035" r:id="rId71"/>
    <p:sldId id="2036" r:id="rId72"/>
    <p:sldId id="2038" r:id="rId73"/>
    <p:sldId id="2039" r:id="rId74"/>
    <p:sldId id="2040" r:id="rId75"/>
    <p:sldId id="2037" r:id="rId76"/>
    <p:sldId id="2041" r:id="rId7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6"/>
            <p14:sldId id="1982"/>
            <p14:sldId id="8419"/>
            <p14:sldId id="8423"/>
            <p14:sldId id="8422"/>
            <p14:sldId id="8420"/>
            <p14:sldId id="8421"/>
            <p14:sldId id="8418"/>
            <p14:sldId id="1997"/>
            <p14:sldId id="1660"/>
            <p14:sldId id="1670"/>
            <p14:sldId id="1548"/>
            <p14:sldId id="1635"/>
            <p14:sldId id="1523"/>
            <p14:sldId id="1716"/>
            <p14:sldId id="1524"/>
            <p14:sldId id="1849"/>
            <p14:sldId id="1841"/>
            <p14:sldId id="1991"/>
            <p14:sldId id="1941"/>
            <p14:sldId id="1804"/>
            <p14:sldId id="1527"/>
            <p14:sldId id="1529"/>
            <p14:sldId id="1530"/>
            <p14:sldId id="1531"/>
            <p14:sldId id="1532"/>
          </p14:sldIdLst>
        </p14:section>
        <p14:section name="Light Gray" id="{4B1BBE2A-6D55-4595-AFBA-0E30BE368C15}">
          <p14:sldIdLst>
            <p14:sldId id="1998"/>
            <p14:sldId id="1999"/>
            <p14:sldId id="2000"/>
            <p14:sldId id="2001"/>
            <p14:sldId id="2002"/>
            <p14:sldId id="2003"/>
            <p14:sldId id="2004"/>
            <p14:sldId id="2005"/>
            <p14:sldId id="2006"/>
            <p14:sldId id="2007"/>
            <p14:sldId id="2008"/>
            <p14:sldId id="2009"/>
            <p14:sldId id="2010"/>
            <p14:sldId id="2011"/>
            <p14:sldId id="2012"/>
            <p14:sldId id="2013"/>
            <p14:sldId id="2014"/>
            <p14:sldId id="2015"/>
            <p14:sldId id="2016"/>
            <p14:sldId id="2017"/>
            <p14:sldId id="2018"/>
            <p14:sldId id="2019"/>
          </p14:sldIdLst>
        </p14:section>
        <p14:section name="Black" id="{CC80F8C8-EE4D-4D76-85E3-9D04C9AF18F9}">
          <p14:sldIdLst>
            <p14:sldId id="2020"/>
            <p14:sldId id="2021"/>
            <p14:sldId id="2022"/>
            <p14:sldId id="2023"/>
            <p14:sldId id="2024"/>
            <p14:sldId id="2025"/>
            <p14:sldId id="2026"/>
            <p14:sldId id="2027"/>
            <p14:sldId id="2028"/>
            <p14:sldId id="2029"/>
            <p14:sldId id="2030"/>
            <p14:sldId id="2031"/>
            <p14:sldId id="2032"/>
            <p14:sldId id="2033"/>
            <p14:sldId id="2034"/>
            <p14:sldId id="2035"/>
            <p14:sldId id="2036"/>
            <p14:sldId id="2038"/>
            <p14:sldId id="2039"/>
            <p14:sldId id="2040"/>
            <p14:sldId id="2037"/>
            <p14:sldId id="20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C5B41D-6758-49DA-A1AC-619F567A79F4}" v="15" dt="2019-11-07T14:21:46.6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51311" autoAdjust="0"/>
  </p:normalViewPr>
  <p:slideViewPr>
    <p:cSldViewPr snapToGrid="0">
      <p:cViewPr varScale="1">
        <p:scale>
          <a:sx n="55" d="100"/>
          <a:sy n="55" d="100"/>
        </p:scale>
        <p:origin x="2628" y="6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279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viewProps" Target="viewProps.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presProps" Target="presProps.xml"/><Relationship Id="rId86"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Ortinau" userId="b5e4c80a-90cf-4955-b38f-12665be84c58" providerId="ADAL" clId="{45C5B41D-6758-49DA-A1AC-619F567A79F4}"/>
    <pc:docChg chg="custSel addSld modSld">
      <pc:chgData name="David Ortinau" userId="b5e4c80a-90cf-4955-b38f-12665be84c58" providerId="ADAL" clId="{45C5B41D-6758-49DA-A1AC-619F567A79F4}" dt="2019-11-07T14:21:46.677" v="1544"/>
      <pc:docMkLst>
        <pc:docMk/>
      </pc:docMkLst>
      <pc:sldChg chg="add setBg">
        <pc:chgData name="David Ortinau" userId="b5e4c80a-90cf-4955-b38f-12665be84c58" providerId="ADAL" clId="{45C5B41D-6758-49DA-A1AC-619F567A79F4}" dt="2019-11-02T20:28:51.624" v="706"/>
        <pc:sldMkLst>
          <pc:docMk/>
          <pc:sldMk cId="1185180481" sldId="1982"/>
        </pc:sldMkLst>
      </pc:sldChg>
      <pc:sldChg chg="modNotesTx">
        <pc:chgData name="David Ortinau" userId="b5e4c80a-90cf-4955-b38f-12665be84c58" providerId="ADAL" clId="{45C5B41D-6758-49DA-A1AC-619F567A79F4}" dt="2019-11-02T20:28:18.753" v="704" actId="20577"/>
        <pc:sldMkLst>
          <pc:docMk/>
          <pc:sldMk cId="1128009066" sldId="1996"/>
        </pc:sldMkLst>
      </pc:sldChg>
      <pc:sldChg chg="add setBg">
        <pc:chgData name="David Ortinau" userId="b5e4c80a-90cf-4955-b38f-12665be84c58" providerId="ADAL" clId="{45C5B41D-6758-49DA-A1AC-619F567A79F4}" dt="2019-11-02T20:29:20.540" v="708"/>
        <pc:sldMkLst>
          <pc:docMk/>
          <pc:sldMk cId="1144532175" sldId="8418"/>
        </pc:sldMkLst>
      </pc:sldChg>
      <pc:sldChg chg="modSp add">
        <pc:chgData name="David Ortinau" userId="b5e4c80a-90cf-4955-b38f-12665be84c58" providerId="ADAL" clId="{45C5B41D-6758-49DA-A1AC-619F567A79F4}" dt="2019-11-07T12:32:50.214" v="1134" actId="255"/>
        <pc:sldMkLst>
          <pc:docMk/>
          <pc:sldMk cId="4129028299" sldId="8419"/>
        </pc:sldMkLst>
        <pc:spChg chg="mod">
          <ac:chgData name="David Ortinau" userId="b5e4c80a-90cf-4955-b38f-12665be84c58" providerId="ADAL" clId="{45C5B41D-6758-49DA-A1AC-619F567A79F4}" dt="2019-11-07T12:17:09.241" v="1021" actId="20577"/>
          <ac:spMkLst>
            <pc:docMk/>
            <pc:sldMk cId="4129028299" sldId="8419"/>
            <ac:spMk id="2" creationId="{7B48918A-246E-4E6C-8895-10641F2473D7}"/>
          </ac:spMkLst>
        </pc:spChg>
        <pc:spChg chg="mod">
          <ac:chgData name="David Ortinau" userId="b5e4c80a-90cf-4955-b38f-12665be84c58" providerId="ADAL" clId="{45C5B41D-6758-49DA-A1AC-619F567A79F4}" dt="2019-11-07T12:32:50.214" v="1134" actId="255"/>
          <ac:spMkLst>
            <pc:docMk/>
            <pc:sldMk cId="4129028299" sldId="8419"/>
            <ac:spMk id="3" creationId="{EB52ECAA-C205-48F4-9635-51599AAF2262}"/>
          </ac:spMkLst>
        </pc:spChg>
      </pc:sldChg>
      <pc:sldChg chg="modSp add">
        <pc:chgData name="David Ortinau" userId="b5e4c80a-90cf-4955-b38f-12665be84c58" providerId="ADAL" clId="{45C5B41D-6758-49DA-A1AC-619F567A79F4}" dt="2019-11-07T14:21:46.677" v="1544"/>
        <pc:sldMkLst>
          <pc:docMk/>
          <pc:sldMk cId="1651854472" sldId="8420"/>
        </pc:sldMkLst>
        <pc:spChg chg="mod">
          <ac:chgData name="David Ortinau" userId="b5e4c80a-90cf-4955-b38f-12665be84c58" providerId="ADAL" clId="{45C5B41D-6758-49DA-A1AC-619F567A79F4}" dt="2019-11-07T14:21:46.677" v="1544"/>
          <ac:spMkLst>
            <pc:docMk/>
            <pc:sldMk cId="1651854472" sldId="8420"/>
            <ac:spMk id="2" creationId="{5E033E77-AC68-424C-A5EE-354C86656293}"/>
          </ac:spMkLst>
        </pc:spChg>
        <pc:spChg chg="mod">
          <ac:chgData name="David Ortinau" userId="b5e4c80a-90cf-4955-b38f-12665be84c58" providerId="ADAL" clId="{45C5B41D-6758-49DA-A1AC-619F567A79F4}" dt="2019-11-07T14:21:17.332" v="1543" actId="20577"/>
          <ac:spMkLst>
            <pc:docMk/>
            <pc:sldMk cId="1651854472" sldId="8420"/>
            <ac:spMk id="3" creationId="{E9508E3C-692E-4142-AF5A-648F0ED7E0BA}"/>
          </ac:spMkLst>
        </pc:spChg>
      </pc:sldChg>
      <pc:sldChg chg="addSp modSp add">
        <pc:chgData name="David Ortinau" userId="b5e4c80a-90cf-4955-b38f-12665be84c58" providerId="ADAL" clId="{45C5B41D-6758-49DA-A1AC-619F567A79F4}" dt="2019-11-07T12:31:42.436" v="1120" actId="1076"/>
        <pc:sldMkLst>
          <pc:docMk/>
          <pc:sldMk cId="557027193" sldId="8421"/>
        </pc:sldMkLst>
        <pc:spChg chg="mod">
          <ac:chgData name="David Ortinau" userId="b5e4c80a-90cf-4955-b38f-12665be84c58" providerId="ADAL" clId="{45C5B41D-6758-49DA-A1AC-619F567A79F4}" dt="2019-11-07T12:29:45.767" v="1037" actId="20577"/>
          <ac:spMkLst>
            <pc:docMk/>
            <pc:sldMk cId="557027193" sldId="8421"/>
            <ac:spMk id="2" creationId="{48681C31-6389-42F7-B176-A86428797185}"/>
          </ac:spMkLst>
        </pc:spChg>
        <pc:spChg chg="mod">
          <ac:chgData name="David Ortinau" userId="b5e4c80a-90cf-4955-b38f-12665be84c58" providerId="ADAL" clId="{45C5B41D-6758-49DA-A1AC-619F567A79F4}" dt="2019-11-07T12:30:27.420" v="1112" actId="20577"/>
          <ac:spMkLst>
            <pc:docMk/>
            <pc:sldMk cId="557027193" sldId="8421"/>
            <ac:spMk id="3" creationId="{8747C262-78D4-4211-829B-DA4221F79765}"/>
          </ac:spMkLst>
        </pc:spChg>
        <pc:spChg chg="add mod">
          <ac:chgData name="David Ortinau" userId="b5e4c80a-90cf-4955-b38f-12665be84c58" providerId="ADAL" clId="{45C5B41D-6758-49DA-A1AC-619F567A79F4}" dt="2019-11-07T12:31:42.436" v="1120" actId="1076"/>
          <ac:spMkLst>
            <pc:docMk/>
            <pc:sldMk cId="557027193" sldId="8421"/>
            <ac:spMk id="4" creationId="{8D3D717B-7345-4DC5-9211-3CEB453EDC11}"/>
          </ac:spMkLst>
        </pc:spChg>
      </pc:sldChg>
      <pc:sldChg chg="modSp add">
        <pc:chgData name="David Ortinau" userId="b5e4c80a-90cf-4955-b38f-12665be84c58" providerId="ADAL" clId="{45C5B41D-6758-49DA-A1AC-619F567A79F4}" dt="2019-11-07T12:38:02.595" v="1511" actId="20577"/>
        <pc:sldMkLst>
          <pc:docMk/>
          <pc:sldMk cId="2570162260" sldId="8422"/>
        </pc:sldMkLst>
        <pc:spChg chg="mod">
          <ac:chgData name="David Ortinau" userId="b5e4c80a-90cf-4955-b38f-12665be84c58" providerId="ADAL" clId="{45C5B41D-6758-49DA-A1AC-619F567A79F4}" dt="2019-11-07T12:37:19.408" v="1387" actId="20577"/>
          <ac:spMkLst>
            <pc:docMk/>
            <pc:sldMk cId="2570162260" sldId="8422"/>
            <ac:spMk id="2" creationId="{55371278-B524-413C-9C6B-2A1CD82CABC5}"/>
          </ac:spMkLst>
        </pc:spChg>
        <pc:spChg chg="mod">
          <ac:chgData name="David Ortinau" userId="b5e4c80a-90cf-4955-b38f-12665be84c58" providerId="ADAL" clId="{45C5B41D-6758-49DA-A1AC-619F567A79F4}" dt="2019-11-07T12:38:02.595" v="1511" actId="20577"/>
          <ac:spMkLst>
            <pc:docMk/>
            <pc:sldMk cId="2570162260" sldId="8422"/>
            <ac:spMk id="3" creationId="{3563789E-9FC8-4462-9D51-CB032C888E50}"/>
          </ac:spMkLst>
        </pc:spChg>
      </pc:sldChg>
      <pc:sldChg chg="modSp add">
        <pc:chgData name="David Ortinau" userId="b5e4c80a-90cf-4955-b38f-12665be84c58" providerId="ADAL" clId="{45C5B41D-6758-49DA-A1AC-619F567A79F4}" dt="2019-11-07T12:37:09.101" v="1384" actId="20577"/>
        <pc:sldMkLst>
          <pc:docMk/>
          <pc:sldMk cId="4203342252" sldId="8423"/>
        </pc:sldMkLst>
        <pc:spChg chg="mod">
          <ac:chgData name="David Ortinau" userId="b5e4c80a-90cf-4955-b38f-12665be84c58" providerId="ADAL" clId="{45C5B41D-6758-49DA-A1AC-619F567A79F4}" dt="2019-11-07T12:37:09.101" v="1384" actId="20577"/>
          <ac:spMkLst>
            <pc:docMk/>
            <pc:sldMk cId="4203342252" sldId="8423"/>
            <ac:spMk id="3" creationId="{EB52ECAA-C205-48F4-9635-51599AAF2262}"/>
          </ac:spMkLst>
        </pc:spChg>
      </pc:sldChg>
    </pc:docChg>
  </pc:docChgLst>
  <pc:docChgLst>
    <pc:chgData name="David Ortinau" userId="b5e4c80a-90cf-4955-b38f-12665be84c58" providerId="ADAL" clId="{F3DB7001-B1AB-4728-B17A-418813D8379D}"/>
    <pc:docChg chg="modSld">
      <pc:chgData name="David Ortinau" userId="b5e4c80a-90cf-4955-b38f-12665be84c58" providerId="ADAL" clId="{F3DB7001-B1AB-4728-B17A-418813D8379D}" dt="2019-11-01T19:04:05.890" v="2" actId="14100"/>
      <pc:docMkLst>
        <pc:docMk/>
      </pc:docMkLst>
      <pc:sldChg chg="modSp">
        <pc:chgData name="David Ortinau" userId="b5e4c80a-90cf-4955-b38f-12665be84c58" providerId="ADAL" clId="{F3DB7001-B1AB-4728-B17A-418813D8379D}" dt="2019-11-01T19:04:05.890" v="2" actId="14100"/>
        <pc:sldMkLst>
          <pc:docMk/>
          <pc:sldMk cId="1128009066" sldId="1996"/>
        </pc:sldMkLst>
        <pc:spChg chg="mod">
          <ac:chgData name="David Ortinau" userId="b5e4c80a-90cf-4955-b38f-12665be84c58" providerId="ADAL" clId="{F3DB7001-B1AB-4728-B17A-418813D8379D}" dt="2019-11-01T19:04:05.890" v="2" actId="14100"/>
          <ac:spMkLst>
            <pc:docMk/>
            <pc:sldMk cId="1128009066" sldId="1996"/>
            <ac:spMk id="4" creationId="{57142998-EA94-4FA2-A6F3-9EB067C25E2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11/7/2019 7:03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11/6/2019 10:33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103154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00819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20</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11/6/2019 10:33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694941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79290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255619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11/6/2019 10:33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104623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our options for displaying collections of data?</a:t>
            </a:r>
          </a:p>
          <a:p>
            <a:pPr marL="171450" indent="-171450">
              <a:buFontTx/>
              <a:buChar char="-"/>
            </a:pPr>
            <a:r>
              <a:rPr lang="en-US" dirty="0" err="1"/>
              <a:t>BindableLayout</a:t>
            </a:r>
            <a:r>
              <a:rPr lang="en-US" dirty="0"/>
              <a:t> – good for small sets of data. non-virtualized, no </a:t>
            </a:r>
            <a:r>
              <a:rPr lang="en-US" dirty="0" err="1"/>
              <a:t>emptyview</a:t>
            </a:r>
            <a:r>
              <a:rPr lang="en-US" dirty="0"/>
              <a:t>, </a:t>
            </a:r>
            <a:r>
              <a:rPr lang="en-US" dirty="0" err="1"/>
              <a:t>RefreshView</a:t>
            </a:r>
            <a:endParaRPr lang="en-US" dirty="0"/>
          </a:p>
          <a:p>
            <a:pPr marL="171450" indent="-171450">
              <a:buFontTx/>
              <a:buChar char="-"/>
            </a:pPr>
            <a:r>
              <a:rPr lang="en-US" dirty="0"/>
              <a:t>ListView – good for vertical lists of data, traditional UX, virtualized, </a:t>
            </a:r>
            <a:r>
              <a:rPr lang="en-US" dirty="0" err="1"/>
              <a:t>viewcells</a:t>
            </a:r>
            <a:r>
              <a:rPr lang="en-US" dirty="0"/>
              <a:t>, built in reload </a:t>
            </a:r>
            <a:r>
              <a:rPr lang="en-US" dirty="0" err="1"/>
              <a:t>ux</a:t>
            </a:r>
            <a:endParaRPr lang="en-US" dirty="0"/>
          </a:p>
          <a:p>
            <a:pPr marL="171450" indent="-171450">
              <a:buFontTx/>
              <a:buChar char="-"/>
            </a:pPr>
            <a:r>
              <a:rPr lang="en-US" dirty="0"/>
              <a:t>CollectionView – modern controls, handles variety of layouts, virtualized, </a:t>
            </a:r>
            <a:r>
              <a:rPr lang="en-US" dirty="0" err="1"/>
              <a:t>emptyview</a:t>
            </a:r>
            <a:r>
              <a:rPr lang="en-US" dirty="0"/>
              <a:t>, no </a:t>
            </a:r>
            <a:r>
              <a:rPr lang="en-US" dirty="0" err="1"/>
              <a:t>viewcells</a:t>
            </a:r>
            <a:r>
              <a:rPr lang="en-US" dirty="0"/>
              <a:t>, </a:t>
            </a:r>
            <a:r>
              <a:rPr lang="en-US" dirty="0" err="1"/>
              <a:t>itemsthresholdremaining</a:t>
            </a:r>
            <a:r>
              <a:rPr lang="en-US" dirty="0"/>
              <a:t>, </a:t>
            </a:r>
            <a:r>
              <a:rPr lang="en-US" dirty="0" err="1"/>
              <a:t>RefreshView</a:t>
            </a: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Use </a:t>
            </a:r>
            <a:r>
              <a:rPr lang="en-US" dirty="0" err="1"/>
              <a:t>Xappy</a:t>
            </a:r>
            <a:r>
              <a:rPr lang="en-US" dirty="0"/>
              <a:t> and the blog?</a:t>
            </a:r>
          </a:p>
          <a:p>
            <a:pPr marL="0" indent="0">
              <a:buFontTx/>
              <a:buNone/>
            </a:pPr>
            <a:r>
              <a:rPr lang="en-US" dirty="0"/>
              <a:t>Use Zimmer?</a:t>
            </a:r>
          </a:p>
          <a:p>
            <a:pPr marL="0" indent="0">
              <a:buFontTx/>
              <a:buNone/>
            </a:pPr>
            <a:endParaRPr lang="en-US" dirty="0"/>
          </a:p>
          <a:p>
            <a:pPr marL="0" indent="0">
              <a:buFontTx/>
              <a:buNone/>
            </a:pPr>
            <a:r>
              <a:rPr lang="en-US" dirty="0"/>
              <a:t>Beware conference </a:t>
            </a:r>
            <a:r>
              <a:rPr lang="en-US" dirty="0" err="1"/>
              <a:t>wifi</a:t>
            </a:r>
            <a:endParaRPr lang="en-US" dirty="0"/>
          </a:p>
          <a:p>
            <a:pPr marL="0" indent="0">
              <a:buFontTx/>
              <a:buNone/>
            </a:pPr>
            <a:endParaRPr lang="en-US" dirty="0"/>
          </a:p>
          <a:p>
            <a:pPr marL="0" indent="0">
              <a:buFontTx/>
              <a:buNone/>
            </a:pPr>
            <a:r>
              <a:rPr lang="en-US" dirty="0"/>
              <a:t>1/ intro control options</a:t>
            </a:r>
          </a:p>
          <a:p>
            <a:pPr marL="0" indent="0">
              <a:buFontTx/>
              <a:buNone/>
            </a:pPr>
            <a:r>
              <a:rPr lang="en-US" dirty="0"/>
              <a:t>2/ code demo to show CollectionView</a:t>
            </a:r>
          </a:p>
          <a:p>
            <a:pPr marL="0" indent="0">
              <a:buFontTx/>
              <a:buNone/>
            </a:pPr>
            <a:r>
              <a:rPr lang="en-US" dirty="0"/>
              <a:t>3/ Add </a:t>
            </a:r>
            <a:r>
              <a:rPr lang="en-US" dirty="0" err="1"/>
              <a:t>emptyview</a:t>
            </a:r>
            <a:endParaRPr lang="en-US" dirty="0"/>
          </a:p>
          <a:p>
            <a:pPr marL="0" indent="0">
              <a:buFontTx/>
              <a:buNone/>
            </a:pPr>
            <a:r>
              <a:rPr lang="en-US" dirty="0"/>
              <a:t>4/ Add </a:t>
            </a:r>
            <a:r>
              <a:rPr lang="en-US" dirty="0" err="1"/>
              <a:t>refreshview</a:t>
            </a:r>
            <a:endParaRPr lang="en-US" dirty="0"/>
          </a:p>
          <a:p>
            <a:pPr marL="0" indent="0">
              <a:buFontTx/>
              <a:buNone/>
            </a:pPr>
            <a:r>
              <a:rPr lang="en-US" dirty="0"/>
              <a:t>5/ Add template selector</a:t>
            </a:r>
          </a:p>
          <a:p>
            <a:pPr marL="0" indent="0">
              <a:buFontTx/>
              <a:buNone/>
            </a:pPr>
            <a:r>
              <a:rPr lang="en-US" dirty="0"/>
              <a:t>6/ Add infinite load pagination on scroll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11/6/2019 10:33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9033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11/6/2019 10:33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11/6/2019 10:33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77395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450358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664992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138130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11/6/2019 10:33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38923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11/6/2019 10:33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04126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050017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21034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27604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40</a:t>
            </a:fld>
            <a:endParaRPr lang="en-US" dirty="0"/>
          </a:p>
        </p:txBody>
      </p:sp>
    </p:spTree>
    <p:extLst>
      <p:ext uri="{BB962C8B-B14F-4D97-AF65-F5344CB8AC3E}">
        <p14:creationId xmlns:p14="http://schemas.microsoft.com/office/powerpoint/2010/main" val="625519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673616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42</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11/6/2019 10:33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727080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50629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9412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224544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035865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11/6/2019 10:33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51229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11/6/2019 10:33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49237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11/6/2019 10:33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3435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2709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746617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530514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09101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7265314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58</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11/6/2019 10:33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77090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11/6/2019 10:33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7057912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189962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40412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62</a:t>
            </a:fld>
            <a:endParaRPr lang="en-US" dirty="0"/>
          </a:p>
        </p:txBody>
      </p:sp>
    </p:spTree>
    <p:extLst>
      <p:ext uri="{BB962C8B-B14F-4D97-AF65-F5344CB8AC3E}">
        <p14:creationId xmlns:p14="http://schemas.microsoft.com/office/powerpoint/2010/main" val="2715933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9891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64</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11/6/2019 10:33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19164721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330383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679366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5095254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68</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11/6/2019 10:33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54418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11/6/2019 10:33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162385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3982116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11/6/2019 10:33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46194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11/6/2019 10:33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11/6/2019 10:33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11/6/2019 10:33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66978"/>
            <a:ext cx="4795873" cy="72404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94328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31.xml"/><Relationship Id="rId1" Type="http://schemas.openxmlformats.org/officeDocument/2006/relationships/slideLayout" Target="../slideLayouts/slideLayout43.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32.xml"/><Relationship Id="rId1" Type="http://schemas.openxmlformats.org/officeDocument/2006/relationships/slideLayout" Target="../slideLayouts/slideLayout43.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43.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svg"/></Relationships>
</file>

<file path=ppt/slides/_rels/slide44.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4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4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63.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49.xml"/><Relationship Id="rId1" Type="http://schemas.openxmlformats.org/officeDocument/2006/relationships/slideLayout" Target="../slideLayouts/slideLayout74.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50.xml"/><Relationship Id="rId1" Type="http://schemas.openxmlformats.org/officeDocument/2006/relationships/slideLayout" Target="../slideLayouts/slideLayout74.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notesSlide" Target="../notesSlides/notesSlide51.xml"/><Relationship Id="rId1" Type="http://schemas.openxmlformats.org/officeDocument/2006/relationships/slideLayout" Target="../slideLayouts/slideLayout74.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svg"/></Relationships>
</file>

<file path=ppt/slides/_rels/slide66.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7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56332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 bulleted text</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sz="quarter" idx="10"/>
          </p:nvPr>
        </p:nvSpPr>
        <p:spPr>
          <a:xfrm>
            <a:off x="584200" y="1435100"/>
            <a:ext cx="5511800" cy="1095685"/>
          </a:xfrm>
        </p:spPr>
        <p:txBody>
          <a:bodyPr wrap="square">
            <a:spAutoFit/>
          </a:bodyPr>
          <a:lstStyle/>
          <a:p>
            <a:r>
              <a:rPr lang="en-US" dirty="0"/>
              <a:t>Main topic: Segoe UI, size 28pt</a:t>
            </a:r>
          </a:p>
          <a:p>
            <a:pPr lvl="1"/>
            <a:r>
              <a:rPr lang="en-US" dirty="0"/>
              <a:t>Segoe UI, size 20pt for second level</a:t>
            </a:r>
          </a:p>
          <a:p>
            <a:pPr lvl="2"/>
            <a:r>
              <a:rPr lang="en-US" sz="1600" dirty="0"/>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31889896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134CC486-FA87-44E1-A991-243D1EC6902E}"/>
              </a:ext>
            </a:extLst>
          </p:cNvPr>
          <p:cNvSpPr>
            <a:spLocks noGrp="1"/>
          </p:cNvSpPr>
          <p:nvPr>
            <p:ph type="pic" sz="quarter" idx="11"/>
          </p:nvPr>
        </p:nvSpPr>
        <p:spPr/>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3" name="Picture Placeholder 2"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C0EBCFE2-8EBB-408F-8269-EBBA8A2B162A}"/>
              </a:ext>
            </a:extLst>
          </p:cNvPr>
          <p:cNvSpPr>
            <a:spLocks noGrp="1"/>
          </p:cNvSpPr>
          <p:nvPr>
            <p:ph type="pic" sz="quarter" idx="11"/>
          </p:nvPr>
        </p:nvSpPr>
        <p:spPr/>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3</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6</a:t>
            </a:r>
          </a:p>
        </p:txBody>
      </p:sp>
    </p:spTree>
    <p:extLst>
      <p:ext uri="{BB962C8B-B14F-4D97-AF65-F5344CB8AC3E}">
        <p14:creationId xmlns:p14="http://schemas.microsoft.com/office/powerpoint/2010/main" val="135174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731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871783"/>
            <a:ext cx="6211047" cy="1661993"/>
          </a:xfrm>
        </p:spPr>
        <p:txBody>
          <a:bodyPr/>
          <a:lstStyle/>
          <a:p>
            <a:r>
              <a:rPr lang="en-US" dirty="0"/>
              <a:t>Display large data sets with </a:t>
            </a:r>
            <a:r>
              <a:rPr lang="en-US" dirty="0" err="1"/>
              <a:t>Xamarin.Forms</a:t>
            </a:r>
            <a:r>
              <a:rPr lang="en-US" dirty="0"/>
              <a:t> CollectionView</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2369880"/>
          </a:xfrm>
        </p:spPr>
        <p:txBody>
          <a:bodyPr/>
          <a:lstStyle/>
          <a:p>
            <a:r>
              <a:rPr lang="en-US" dirty="0"/>
              <a:t>David Ortinau</a:t>
            </a:r>
          </a:p>
          <a:p>
            <a:r>
              <a:rPr lang="en-US" dirty="0"/>
              <a:t>Principal Program Manager</a:t>
            </a:r>
          </a:p>
          <a:p>
            <a:endParaRPr lang="en-US" dirty="0"/>
          </a:p>
          <a:p>
            <a:r>
              <a:rPr lang="en-US" dirty="0"/>
              <a:t>david.ortinau@microsoft.com</a:t>
            </a:r>
          </a:p>
          <a:p>
            <a:r>
              <a:rPr lang="en-US" dirty="0"/>
              <a:t>twitter.com/davidortinau</a:t>
            </a:r>
            <a:br>
              <a:rPr lang="en-US" dirty="0"/>
            </a:br>
            <a:r>
              <a:rPr lang="en-US" dirty="0"/>
              <a:t>twitch.tv/davidortinau</a:t>
            </a:r>
          </a:p>
          <a:p>
            <a:endParaRPr lang="en-US" dirty="0"/>
          </a:p>
        </p:txBody>
      </p:sp>
    </p:spTree>
    <p:extLst>
      <p:ext uri="{BB962C8B-B14F-4D97-AF65-F5344CB8AC3E}">
        <p14:creationId xmlns:p14="http://schemas.microsoft.com/office/powerpoint/2010/main" val="112800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hlinkClick r:id="rId3"/>
              </a:rPr>
              <a:t>Get the Color Contrast Analyzer</a:t>
            </a:r>
            <a:endParaRPr lang="en-US" sz="1000" dirty="0"/>
          </a:p>
          <a:p>
            <a:pPr>
              <a:spcBef>
                <a:spcPts val="600"/>
              </a:spcBef>
            </a:pPr>
            <a:r>
              <a:rPr lang="en-US" sz="1000" dirty="0">
                <a:hlinkClick r:id="rId4"/>
              </a:rPr>
              <a:t>Get more information on accessibility </a:t>
            </a:r>
            <a:endParaRPr lang="en-US" sz="1000" dirty="0"/>
          </a:p>
          <a:p>
            <a:pPr>
              <a:spcBef>
                <a:spcPts val="600"/>
              </a:spcBef>
            </a:pPr>
            <a:r>
              <a:rPr lang="en-US" sz="1000" dirty="0">
                <a:hlinkClick r:id="rId5"/>
              </a:rPr>
              <a:t>Get the Microsoft color guidelines PDF</a:t>
            </a:r>
            <a:endParaRPr lang="en-US" sz="1050" dirty="0"/>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685717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a:xfrm>
            <a:off x="8134462" y="3669875"/>
            <a:ext cx="3474718" cy="1965776"/>
          </a:xfrm>
          <a:prstGeom prst="rect">
            <a:avLst/>
          </a:prstGeom>
        </p:spPr>
      </p:pic>
    </p:spTree>
    <p:extLst>
      <p:ext uri="{BB962C8B-B14F-4D97-AF65-F5344CB8AC3E}">
        <p14:creationId xmlns:p14="http://schemas.microsoft.com/office/powerpoint/2010/main" val="41072986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7375388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104102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17898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5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Speaker name</a:t>
            </a:r>
          </a:p>
          <a:p>
            <a:r>
              <a:rPr lang="en-US" dirty="0"/>
              <a:t>Title</a:t>
            </a:r>
          </a:p>
        </p:txBody>
      </p:sp>
    </p:spTree>
    <p:extLst>
      <p:ext uri="{BB962C8B-B14F-4D97-AF65-F5344CB8AC3E}">
        <p14:creationId xmlns:p14="http://schemas.microsoft.com/office/powerpoint/2010/main" val="218820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B027A59-96AF-406B-A5C9-5D24B253ED49}"/>
              </a:ext>
            </a:extLst>
          </p:cNvPr>
          <p:cNvSpPr txBox="1">
            <a:spLocks/>
          </p:cNvSpPr>
          <p:nvPr/>
        </p:nvSpPr>
        <p:spPr>
          <a:xfrm>
            <a:off x="269241" y="323344"/>
            <a:ext cx="4795873" cy="832764"/>
          </a:xfrm>
          <a:prstGeom prst="rect">
            <a:avLst/>
          </a:prstGeom>
        </p:spPr>
        <p:txBody>
          <a:bodyPr vert="horz" wrap="square" lIns="143428" tIns="89642" rIns="143428" bIns="89642" rtlCol="0" anchor="ctr">
            <a:sp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lumMod val="85000"/>
                  </a:schemeClr>
                </a:solidFill>
              </a:rPr>
              <a:t>David Ortinau</a:t>
            </a:r>
          </a:p>
        </p:txBody>
      </p:sp>
      <p:sp>
        <p:nvSpPr>
          <p:cNvPr id="9" name="Text Placeholder 2"/>
          <p:cNvSpPr txBox="1">
            <a:spLocks/>
          </p:cNvSpPr>
          <p:nvPr/>
        </p:nvSpPr>
        <p:spPr>
          <a:xfrm>
            <a:off x="303535" y="1262640"/>
            <a:ext cx="5065111" cy="209989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bg1">
                    <a:lumMod val="85000"/>
                  </a:schemeClr>
                </a:solidFill>
              </a:rPr>
              <a:t>Principal Program Manager</a:t>
            </a:r>
          </a:p>
          <a:p>
            <a:pPr marL="0" indent="0">
              <a:buNone/>
            </a:pPr>
            <a:r>
              <a:rPr lang="en-US" sz="2353" dirty="0">
                <a:solidFill>
                  <a:schemeClr val="bg1">
                    <a:lumMod val="85000"/>
                  </a:schemeClr>
                </a:solidFill>
              </a:rPr>
              <a:t>Mobile Developer Tools</a:t>
            </a:r>
          </a:p>
          <a:p>
            <a:pPr marL="0" indent="0">
              <a:buNone/>
            </a:pPr>
            <a:r>
              <a:rPr lang="en-US" sz="2353" dirty="0">
                <a:solidFill>
                  <a:schemeClr val="bg1">
                    <a:lumMod val="85000"/>
                  </a:schemeClr>
                </a:solidFill>
              </a:rPr>
              <a:t>Xamarin</a:t>
            </a:r>
          </a:p>
          <a:p>
            <a:pPr marL="0" indent="0">
              <a:buNone/>
            </a:pPr>
            <a:endParaRPr lang="en-US" sz="2353" dirty="0">
              <a:solidFill>
                <a:schemeClr val="bg1">
                  <a:lumMod val="85000"/>
                </a:schemeClr>
              </a:solidFill>
            </a:endParaRPr>
          </a:p>
          <a:p>
            <a:pPr marL="0" indent="0">
              <a:buNone/>
            </a:pPr>
            <a:r>
              <a:rPr lang="en-US" sz="2353" dirty="0" err="1">
                <a:solidFill>
                  <a:schemeClr val="bg1">
                    <a:lumMod val="85000"/>
                  </a:schemeClr>
                </a:solidFill>
              </a:rPr>
              <a:t>david.ortinau@microsoft.com</a:t>
            </a:r>
            <a:endParaRPr lang="en-US" sz="2353" dirty="0">
              <a:solidFill>
                <a:schemeClr val="bg1">
                  <a:lumMod val="85000"/>
                </a:schemeClr>
              </a:solidFill>
            </a:endParaRPr>
          </a:p>
        </p:txBody>
      </p:sp>
      <p:pic>
        <p:nvPicPr>
          <p:cNvPr id="11" name="Picture 10">
            <a:extLst>
              <a:ext uri="{FF2B5EF4-FFF2-40B4-BE49-F238E27FC236}">
                <a16:creationId xmlns:a16="http://schemas.microsoft.com/office/drawing/2014/main" id="{EE10E196-F868-8840-BC13-F4DDBBCDB9C7}"/>
              </a:ext>
            </a:extLst>
          </p:cNvPr>
          <p:cNvPicPr>
            <a:picLocks noChangeAspect="1"/>
          </p:cNvPicPr>
          <p:nvPr/>
        </p:nvPicPr>
        <p:blipFill>
          <a:blip r:embed="rId5"/>
          <a:stretch>
            <a:fillRect/>
          </a:stretch>
        </p:blipFill>
        <p:spPr>
          <a:xfrm>
            <a:off x="303535" y="6140956"/>
            <a:ext cx="4279900" cy="393700"/>
          </a:xfrm>
          <a:prstGeom prst="rect">
            <a:avLst/>
          </a:prstGeom>
        </p:spPr>
      </p:pic>
      <p:pic>
        <p:nvPicPr>
          <p:cNvPr id="5" name="Picture 4" descr="A person wearing glasses and smiling at the camera&#10;&#10;Description automatically generated">
            <a:extLst>
              <a:ext uri="{FF2B5EF4-FFF2-40B4-BE49-F238E27FC236}">
                <a16:creationId xmlns:a16="http://schemas.microsoft.com/office/drawing/2014/main" id="{13590D92-4DAC-47C1-B273-567BD3329D02}"/>
              </a:ext>
            </a:extLst>
          </p:cNvPr>
          <p:cNvPicPr>
            <a:picLocks noChangeAspect="1"/>
          </p:cNvPicPr>
          <p:nvPr/>
        </p:nvPicPr>
        <p:blipFill>
          <a:blip r:embed="rId6"/>
          <a:stretch>
            <a:fillRect/>
          </a:stretch>
        </p:blipFill>
        <p:spPr>
          <a:xfrm>
            <a:off x="5334000" y="0"/>
            <a:ext cx="6858000" cy="6858000"/>
          </a:xfrm>
          <a:prstGeom prst="rect">
            <a:avLst/>
          </a:prstGeom>
        </p:spPr>
      </p:pic>
      <p:pic>
        <p:nvPicPr>
          <p:cNvPr id="7" name="502981044-169313228-56055ec7-0750-418d-a251-4768132f1c77">
            <a:hlinkClick r:id="" action="ppaction://media"/>
            <a:extLst>
              <a:ext uri="{FF2B5EF4-FFF2-40B4-BE49-F238E27FC236}">
                <a16:creationId xmlns:a16="http://schemas.microsoft.com/office/drawing/2014/main" id="{CABF7AD7-FED3-4D42-BFA9-F29654A38A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449" r="25301"/>
          <a:stretch/>
        </p:blipFill>
        <p:spPr>
          <a:xfrm>
            <a:off x="5334000" y="0"/>
            <a:ext cx="6858000" cy="6858000"/>
          </a:xfrm>
          <a:prstGeom prst="rect">
            <a:avLst/>
          </a:prstGeom>
        </p:spPr>
      </p:pic>
    </p:spTree>
    <p:extLst>
      <p:ext uri="{BB962C8B-B14F-4D97-AF65-F5344CB8AC3E}">
        <p14:creationId xmlns:p14="http://schemas.microsoft.com/office/powerpoint/2010/main" val="11851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150"/>
                            </p:stCondLst>
                            <p:childTnLst>
                              <p:par>
                                <p:cTn id="12" presetID="1" presetClass="mediacall" presetSubtype="0" fill="hold" nodeType="afterEffect">
                                  <p:stCondLst>
                                    <p:cond delay="0"/>
                                  </p:stCondLst>
                                  <p:childTnLst>
                                    <p:cmd type="call" cmd="playFrom(0.0)">
                                      <p:cBhvr>
                                        <p:cTn id="13" dur="348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vol="80000" mute="1">
                <p:cTn id="19" repeatCount="indefinite" fill="hold" display="0">
                  <p:stCondLst>
                    <p:cond delay="indefinite"/>
                  </p:stCondLst>
                </p:cTn>
                <p:tgtEl>
                  <p:spTgt spid="7"/>
                </p:tgtEl>
              </p:cMediaNode>
            </p:video>
          </p:childTnLst>
        </p:cTn>
      </p:par>
    </p:tnLst>
    <p:bldLst>
      <p:bldP spid="6"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375940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28948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363856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93371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 bulleted text</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35994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552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sz="quarter" idx="10"/>
          </p:nvPr>
        </p:nvSpPr>
        <p:spPr>
          <a:xfrm>
            <a:off x="584200" y="1435100"/>
            <a:ext cx="5511800" cy="1095685"/>
          </a:xfrm>
        </p:spPr>
        <p:txBody>
          <a:bodyPr wrap="square">
            <a:spAutoFit/>
          </a:bodyPr>
          <a:lstStyle/>
          <a:p>
            <a:r>
              <a:rPr lang="en-US" dirty="0"/>
              <a:t>Main topic: Segoe UI, size 28pt</a:t>
            </a:r>
          </a:p>
          <a:p>
            <a:pPr lvl="1"/>
            <a:r>
              <a:rPr lang="en-US" dirty="0"/>
              <a:t>Segoe UI, size 20pt for second level</a:t>
            </a:r>
          </a:p>
          <a:p>
            <a:pPr lvl="2"/>
            <a:r>
              <a:rPr lang="en-US" sz="1600" dirty="0"/>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33105380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002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134CC486-FA87-44E1-A991-243D1EC6902E}"/>
              </a:ext>
            </a:extLst>
          </p:cNvPr>
          <p:cNvSpPr>
            <a:spLocks noGrp="1"/>
          </p:cNvSpPr>
          <p:nvPr>
            <p:ph type="pic" sz="quarter" idx="11"/>
          </p:nvPr>
        </p:nvSpPr>
        <p:spPr/>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Tree>
    <p:extLst>
      <p:ext uri="{BB962C8B-B14F-4D97-AF65-F5344CB8AC3E}">
        <p14:creationId xmlns:p14="http://schemas.microsoft.com/office/powerpoint/2010/main" val="70188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3" name="Picture Placeholder 2"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C0EBCFE2-8EBB-408F-8269-EBBA8A2B162A}"/>
              </a:ext>
            </a:extLst>
          </p:cNvPr>
          <p:cNvSpPr>
            <a:spLocks noGrp="1"/>
          </p:cNvSpPr>
          <p:nvPr>
            <p:ph type="pic" sz="quarter" idx="11"/>
          </p:nvPr>
        </p:nvSpPr>
        <p:spPr/>
      </p:sp>
    </p:spTree>
    <p:extLst>
      <p:ext uri="{BB962C8B-B14F-4D97-AF65-F5344CB8AC3E}">
        <p14:creationId xmlns:p14="http://schemas.microsoft.com/office/powerpoint/2010/main" val="29278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918A-246E-4E6C-8895-10641F2473D7}"/>
              </a:ext>
            </a:extLst>
          </p:cNvPr>
          <p:cNvSpPr>
            <a:spLocks noGrp="1"/>
          </p:cNvSpPr>
          <p:nvPr>
            <p:ph type="title"/>
          </p:nvPr>
        </p:nvSpPr>
        <p:spPr/>
        <p:txBody>
          <a:bodyPr/>
          <a:lstStyle/>
          <a:p>
            <a:r>
              <a:rPr lang="en-US" dirty="0"/>
              <a:t>CollectionView: </a:t>
            </a:r>
            <a:r>
              <a:rPr lang="en-US" dirty="0" err="1"/>
              <a:t>Xamarin.Forms</a:t>
            </a:r>
            <a:r>
              <a:rPr lang="en-US" dirty="0"/>
              <a:t> 4.3</a:t>
            </a:r>
          </a:p>
        </p:txBody>
      </p:sp>
      <p:sp>
        <p:nvSpPr>
          <p:cNvPr id="3" name="Text Placeholder 2">
            <a:extLst>
              <a:ext uri="{FF2B5EF4-FFF2-40B4-BE49-F238E27FC236}">
                <a16:creationId xmlns:a16="http://schemas.microsoft.com/office/drawing/2014/main" id="{EB52ECAA-C205-48F4-9635-51599AAF2262}"/>
              </a:ext>
            </a:extLst>
          </p:cNvPr>
          <p:cNvSpPr>
            <a:spLocks noGrp="1"/>
          </p:cNvSpPr>
          <p:nvPr>
            <p:ph type="body" sz="quarter" idx="10"/>
          </p:nvPr>
        </p:nvSpPr>
        <p:spPr>
          <a:xfrm>
            <a:off x="586390" y="1434370"/>
            <a:ext cx="11018520" cy="5158335"/>
          </a:xfrm>
        </p:spPr>
        <p:txBody>
          <a:bodyPr/>
          <a:lstStyle/>
          <a:p>
            <a:r>
              <a:rPr lang="en-US" dirty="0" err="1"/>
              <a:t>EmptyView</a:t>
            </a:r>
            <a:endParaRPr lang="en-US" dirty="0"/>
          </a:p>
          <a:p>
            <a:endParaRPr lang="en-US" dirty="0"/>
          </a:p>
          <a:p>
            <a:r>
              <a:rPr lang="en-US" dirty="0"/>
              <a:t>New Layouts</a:t>
            </a:r>
          </a:p>
          <a:p>
            <a:pPr marL="457200" indent="-457200">
              <a:buFont typeface="Arial" panose="020B0604020202020204" pitchFamily="34" charset="0"/>
              <a:buChar char="•"/>
            </a:pPr>
            <a:r>
              <a:rPr lang="en-US" sz="2400" dirty="0" err="1"/>
              <a:t>LinearItemsLayout</a:t>
            </a:r>
            <a:r>
              <a:rPr lang="en-US" sz="2400" dirty="0"/>
              <a:t>: Horizontal, Vertical</a:t>
            </a:r>
          </a:p>
          <a:p>
            <a:pPr marL="457200" indent="-457200">
              <a:buFont typeface="Arial" panose="020B0604020202020204" pitchFamily="34" charset="0"/>
              <a:buChar char="•"/>
            </a:pPr>
            <a:r>
              <a:rPr lang="en-US" sz="2400" dirty="0" err="1"/>
              <a:t>GridItemsLayout</a:t>
            </a:r>
            <a:endParaRPr lang="en-US" sz="2400" dirty="0"/>
          </a:p>
          <a:p>
            <a:pPr marL="457200" indent="-457200">
              <a:buFont typeface="Arial" panose="020B0604020202020204" pitchFamily="34" charset="0"/>
              <a:buChar char="•"/>
            </a:pPr>
            <a:r>
              <a:rPr lang="en-US" sz="2400" dirty="0" err="1"/>
              <a:t>CustomLayout</a:t>
            </a:r>
            <a:endParaRPr lang="en-US" sz="2400" dirty="0"/>
          </a:p>
          <a:p>
            <a:endParaRPr lang="en-US" dirty="0"/>
          </a:p>
          <a:p>
            <a:r>
              <a:rPr lang="en-US" dirty="0"/>
              <a:t>Incremental Loading</a:t>
            </a:r>
          </a:p>
          <a:p>
            <a:pPr marL="457200" indent="-457200">
              <a:buFont typeface="Arial" panose="020B0604020202020204" pitchFamily="34" charset="0"/>
              <a:buChar char="•"/>
            </a:pPr>
            <a:r>
              <a:rPr lang="en-US" sz="2400" dirty="0" err="1"/>
              <a:t>RemainingItemsThreshold</a:t>
            </a:r>
            <a:endParaRPr lang="en-US" sz="2400" dirty="0"/>
          </a:p>
          <a:p>
            <a:pPr marL="457200" indent="-457200">
              <a:buFont typeface="Arial" panose="020B0604020202020204" pitchFamily="34" charset="0"/>
              <a:buChar char="•"/>
            </a:pPr>
            <a:r>
              <a:rPr lang="en-US" sz="2400" dirty="0" err="1"/>
              <a:t>RemainingItemsThresholdReachedCommand</a:t>
            </a:r>
            <a:endParaRPr lang="en-US" sz="2400" dirty="0"/>
          </a:p>
          <a:p>
            <a:pPr marL="457200" indent="-457200">
              <a:buFont typeface="Arial" panose="020B0604020202020204" pitchFamily="34" charset="0"/>
              <a:buChar char="•"/>
            </a:pPr>
            <a:r>
              <a:rPr lang="en-US" sz="2400" dirty="0" err="1"/>
              <a:t>RemainingItemsThresholdReachedCommandParameter</a:t>
            </a:r>
            <a:endParaRPr lang="en-US" sz="2400" dirty="0"/>
          </a:p>
        </p:txBody>
      </p:sp>
    </p:spTree>
    <p:extLst>
      <p:ext uri="{BB962C8B-B14F-4D97-AF65-F5344CB8AC3E}">
        <p14:creationId xmlns:p14="http://schemas.microsoft.com/office/powerpoint/2010/main" val="412902829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3</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6</a:t>
            </a:r>
          </a:p>
        </p:txBody>
      </p:sp>
    </p:spTree>
    <p:extLst>
      <p:ext uri="{BB962C8B-B14F-4D97-AF65-F5344CB8AC3E}">
        <p14:creationId xmlns:p14="http://schemas.microsoft.com/office/powerpoint/2010/main" val="156840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4290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hlinkClick r:id="rId3"/>
              </a:rPr>
              <a:t>Get the Color Contrast Analyzer</a:t>
            </a:r>
            <a:endParaRPr lang="en-US" sz="1000" dirty="0"/>
          </a:p>
          <a:p>
            <a:pPr>
              <a:spcBef>
                <a:spcPts val="600"/>
              </a:spcBef>
            </a:pPr>
            <a:r>
              <a:rPr lang="en-US" sz="1000" dirty="0">
                <a:hlinkClick r:id="rId4"/>
              </a:rPr>
              <a:t>Get more information on accessibility </a:t>
            </a:r>
            <a:endParaRPr lang="en-US" sz="1000" dirty="0"/>
          </a:p>
          <a:p>
            <a:pPr>
              <a:spcBef>
                <a:spcPts val="600"/>
              </a:spcBef>
            </a:pPr>
            <a:r>
              <a:rPr lang="en-US" sz="1000" dirty="0">
                <a:hlinkClick r:id="rId5"/>
              </a:rPr>
              <a:t>Get the Microsoft color guidelines PDF</a:t>
            </a:r>
            <a:endParaRPr lang="en-US" sz="1050" dirty="0"/>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7510636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a:xfrm>
            <a:off x="8134462" y="3669875"/>
            <a:ext cx="3474718" cy="1965776"/>
          </a:xfrm>
          <a:prstGeom prst="rect">
            <a:avLst/>
          </a:prstGeom>
        </p:spPr>
      </p:pic>
    </p:spTree>
    <p:extLst>
      <p:ext uri="{BB962C8B-B14F-4D97-AF65-F5344CB8AC3E}">
        <p14:creationId xmlns:p14="http://schemas.microsoft.com/office/powerpoint/2010/main" val="36656282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10619412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50562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9657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94852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125802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16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918A-246E-4E6C-8895-10641F2473D7}"/>
              </a:ext>
            </a:extLst>
          </p:cNvPr>
          <p:cNvSpPr>
            <a:spLocks noGrp="1"/>
          </p:cNvSpPr>
          <p:nvPr>
            <p:ph type="title"/>
          </p:nvPr>
        </p:nvSpPr>
        <p:spPr/>
        <p:txBody>
          <a:bodyPr/>
          <a:lstStyle/>
          <a:p>
            <a:r>
              <a:rPr lang="en-US" dirty="0"/>
              <a:t>CollectionView: </a:t>
            </a:r>
            <a:r>
              <a:rPr lang="en-US" dirty="0" err="1"/>
              <a:t>Xamarin.Forms</a:t>
            </a:r>
            <a:r>
              <a:rPr lang="en-US" dirty="0"/>
              <a:t> 4.3</a:t>
            </a:r>
          </a:p>
        </p:txBody>
      </p:sp>
      <p:sp>
        <p:nvSpPr>
          <p:cNvPr id="3" name="Text Placeholder 2">
            <a:extLst>
              <a:ext uri="{FF2B5EF4-FFF2-40B4-BE49-F238E27FC236}">
                <a16:creationId xmlns:a16="http://schemas.microsoft.com/office/drawing/2014/main" id="{EB52ECAA-C205-48F4-9635-51599AAF2262}"/>
              </a:ext>
            </a:extLst>
          </p:cNvPr>
          <p:cNvSpPr>
            <a:spLocks noGrp="1"/>
          </p:cNvSpPr>
          <p:nvPr>
            <p:ph type="body" sz="quarter" idx="10"/>
          </p:nvPr>
        </p:nvSpPr>
        <p:spPr>
          <a:xfrm>
            <a:off x="586390" y="1434370"/>
            <a:ext cx="11018520" cy="4493538"/>
          </a:xfrm>
        </p:spPr>
        <p:txBody>
          <a:bodyPr/>
          <a:lstStyle/>
          <a:p>
            <a:r>
              <a:rPr lang="en-US" dirty="0"/>
              <a:t>Grouping</a:t>
            </a:r>
          </a:p>
          <a:p>
            <a:pPr marL="457200" indent="-457200">
              <a:buFont typeface="Arial" panose="020B0604020202020204" pitchFamily="34" charset="0"/>
              <a:buChar char="•"/>
            </a:pPr>
            <a:r>
              <a:rPr lang="en-US" dirty="0"/>
              <a:t>Header</a:t>
            </a:r>
          </a:p>
          <a:p>
            <a:pPr marL="457200" indent="-457200">
              <a:buFont typeface="Arial" panose="020B0604020202020204" pitchFamily="34" charset="0"/>
              <a:buChar char="•"/>
            </a:pPr>
            <a:r>
              <a:rPr lang="en-US" dirty="0"/>
              <a:t>Footer</a:t>
            </a:r>
          </a:p>
          <a:p>
            <a:pPr marL="457200" indent="-457200">
              <a:buFont typeface="Arial" panose="020B0604020202020204" pitchFamily="34" charset="0"/>
              <a:buChar char="•"/>
            </a:pPr>
            <a:endParaRPr lang="en-US" sz="2400" dirty="0"/>
          </a:p>
          <a:p>
            <a:r>
              <a:rPr lang="en-US" dirty="0"/>
              <a:t>Item Snapping</a:t>
            </a:r>
          </a:p>
          <a:p>
            <a:endParaRPr lang="en-US" dirty="0"/>
          </a:p>
          <a:p>
            <a:r>
              <a:rPr lang="en-US" dirty="0"/>
              <a:t>Item Spacing</a:t>
            </a:r>
          </a:p>
          <a:p>
            <a:endParaRPr lang="en-US" dirty="0"/>
          </a:p>
          <a:p>
            <a:r>
              <a:rPr lang="en-US" dirty="0"/>
              <a:t>ListView Tip: No </a:t>
            </a:r>
            <a:r>
              <a:rPr lang="en-US" dirty="0" err="1"/>
              <a:t>ViewCells</a:t>
            </a:r>
            <a:r>
              <a:rPr lang="en-US" dirty="0"/>
              <a:t> in favor of performance</a:t>
            </a:r>
          </a:p>
        </p:txBody>
      </p:sp>
    </p:spTree>
    <p:extLst>
      <p:ext uri="{BB962C8B-B14F-4D97-AF65-F5344CB8AC3E}">
        <p14:creationId xmlns:p14="http://schemas.microsoft.com/office/powerpoint/2010/main" val="420334225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06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Speaker name</a:t>
            </a:r>
          </a:p>
          <a:p>
            <a:r>
              <a:rPr lang="en-US" dirty="0"/>
              <a:t>Title</a:t>
            </a:r>
          </a:p>
        </p:txBody>
      </p:sp>
    </p:spTree>
    <p:extLst>
      <p:ext uri="{BB962C8B-B14F-4D97-AF65-F5344CB8AC3E}">
        <p14:creationId xmlns:p14="http://schemas.microsoft.com/office/powerpoint/2010/main" val="40341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168672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424102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82308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61249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 bulleted text</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298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321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sz="quarter" idx="10"/>
          </p:nvPr>
        </p:nvSpPr>
        <p:spPr>
          <a:xfrm>
            <a:off x="584200" y="1435100"/>
            <a:ext cx="5511800" cy="1095685"/>
          </a:xfrm>
        </p:spPr>
        <p:txBody>
          <a:bodyPr wrap="square">
            <a:spAutoFit/>
          </a:bodyPr>
          <a:lstStyle/>
          <a:p>
            <a:r>
              <a:rPr lang="en-US" dirty="0"/>
              <a:t>Main topic: Segoe UI, size 28pt</a:t>
            </a:r>
          </a:p>
          <a:p>
            <a:pPr lvl="1"/>
            <a:r>
              <a:rPr lang="en-US" dirty="0"/>
              <a:t>Segoe UI, size 20pt for second level</a:t>
            </a:r>
          </a:p>
          <a:p>
            <a:pPr lvl="2"/>
            <a:r>
              <a:rPr lang="en-US" sz="1600" dirty="0"/>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9628876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35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1278-B524-413C-9C6B-2A1CD82CABC5}"/>
              </a:ext>
            </a:extLst>
          </p:cNvPr>
          <p:cNvSpPr>
            <a:spLocks noGrp="1"/>
          </p:cNvSpPr>
          <p:nvPr>
            <p:ph type="title"/>
          </p:nvPr>
        </p:nvSpPr>
        <p:spPr/>
        <p:txBody>
          <a:bodyPr/>
          <a:lstStyle/>
          <a:p>
            <a:r>
              <a:rPr lang="en-US" dirty="0"/>
              <a:t>Selection</a:t>
            </a:r>
          </a:p>
        </p:txBody>
      </p:sp>
      <p:sp>
        <p:nvSpPr>
          <p:cNvPr id="3" name="Text Placeholder 2">
            <a:extLst>
              <a:ext uri="{FF2B5EF4-FFF2-40B4-BE49-F238E27FC236}">
                <a16:creationId xmlns:a16="http://schemas.microsoft.com/office/drawing/2014/main" id="{3563789E-9FC8-4462-9D51-CB032C888E50}"/>
              </a:ext>
            </a:extLst>
          </p:cNvPr>
          <p:cNvSpPr>
            <a:spLocks noGrp="1"/>
          </p:cNvSpPr>
          <p:nvPr>
            <p:ph type="body" sz="quarter" idx="10"/>
          </p:nvPr>
        </p:nvSpPr>
        <p:spPr>
          <a:xfrm>
            <a:off x="586390" y="1434370"/>
            <a:ext cx="11018520" cy="5084469"/>
          </a:xfrm>
        </p:spPr>
        <p:txBody>
          <a:bodyPr/>
          <a:lstStyle/>
          <a:p>
            <a:r>
              <a:rPr lang="en-US" dirty="0"/>
              <a:t>Modes</a:t>
            </a:r>
          </a:p>
          <a:p>
            <a:pPr marL="457200" indent="-457200">
              <a:buFont typeface="Arial" panose="020B0604020202020204" pitchFamily="34" charset="0"/>
              <a:buChar char="•"/>
            </a:pPr>
            <a:r>
              <a:rPr lang="en-US" dirty="0"/>
              <a:t>None</a:t>
            </a:r>
          </a:p>
          <a:p>
            <a:pPr marL="457200" indent="-457200">
              <a:buFont typeface="Arial" panose="020B0604020202020204" pitchFamily="34" charset="0"/>
              <a:buChar char="•"/>
            </a:pPr>
            <a:r>
              <a:rPr lang="en-US" dirty="0"/>
              <a:t>Single</a:t>
            </a:r>
          </a:p>
          <a:p>
            <a:pPr marL="457200" indent="-457200">
              <a:buFont typeface="Arial" panose="020B0604020202020204" pitchFamily="34" charset="0"/>
              <a:buChar char="•"/>
            </a:pPr>
            <a:r>
              <a:rPr lang="en-US" dirty="0"/>
              <a:t>Multiple</a:t>
            </a:r>
          </a:p>
          <a:p>
            <a:pPr marL="457200" indent="-457200">
              <a:buFont typeface="Arial" panose="020B0604020202020204" pitchFamily="34" charset="0"/>
              <a:buChar char="•"/>
            </a:pPr>
            <a:endParaRPr lang="en-US" dirty="0"/>
          </a:p>
          <a:p>
            <a:r>
              <a:rPr lang="en-US" dirty="0"/>
              <a:t>Selection is for identifying items on which you will do work separately.</a:t>
            </a:r>
          </a:p>
          <a:p>
            <a:endParaRPr lang="en-US" dirty="0"/>
          </a:p>
          <a:p>
            <a:r>
              <a:rPr lang="en-US" dirty="0"/>
              <a:t>You "can" use selection as a way to trigger a navigation or other event.</a:t>
            </a:r>
          </a:p>
          <a:p>
            <a:endParaRPr lang="en-US" dirty="0"/>
          </a:p>
          <a:p>
            <a:r>
              <a:rPr lang="en-US" dirty="0"/>
              <a:t>Otherwise, use gestures.</a:t>
            </a:r>
          </a:p>
        </p:txBody>
      </p:sp>
    </p:spTree>
    <p:extLst>
      <p:ext uri="{BB962C8B-B14F-4D97-AF65-F5344CB8AC3E}">
        <p14:creationId xmlns:p14="http://schemas.microsoft.com/office/powerpoint/2010/main" val="257016226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134CC486-FA87-44E1-A991-243D1EC6902E}"/>
              </a:ext>
            </a:extLst>
          </p:cNvPr>
          <p:cNvSpPr>
            <a:spLocks noGrp="1"/>
          </p:cNvSpPr>
          <p:nvPr>
            <p:ph type="pic" sz="quarter" idx="11"/>
          </p:nvPr>
        </p:nvSpPr>
        <p:spPr/>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Tree>
    <p:extLst>
      <p:ext uri="{BB962C8B-B14F-4D97-AF65-F5344CB8AC3E}">
        <p14:creationId xmlns:p14="http://schemas.microsoft.com/office/powerpoint/2010/main" val="268911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3" name="Picture Placeholder 2"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C0EBCFE2-8EBB-408F-8269-EBBA8A2B162A}"/>
              </a:ext>
            </a:extLst>
          </p:cNvPr>
          <p:cNvSpPr>
            <a:spLocks noGrp="1"/>
          </p:cNvSpPr>
          <p:nvPr>
            <p:ph type="pic" sz="quarter" idx="11"/>
          </p:nvPr>
        </p:nvSpPr>
        <p:spPr/>
      </p:sp>
    </p:spTree>
    <p:extLst>
      <p:ext uri="{BB962C8B-B14F-4D97-AF65-F5344CB8AC3E}">
        <p14:creationId xmlns:p14="http://schemas.microsoft.com/office/powerpoint/2010/main" val="37604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3</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6</a:t>
            </a:r>
          </a:p>
        </p:txBody>
      </p:sp>
    </p:spTree>
    <p:extLst>
      <p:ext uri="{BB962C8B-B14F-4D97-AF65-F5344CB8AC3E}">
        <p14:creationId xmlns:p14="http://schemas.microsoft.com/office/powerpoint/2010/main" val="364826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95175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hlinkClick r:id="rId3"/>
              </a:rPr>
              <a:t>Get the Color Contrast Analyzer</a:t>
            </a:r>
            <a:endParaRPr lang="en-US" sz="1000" dirty="0"/>
          </a:p>
          <a:p>
            <a:pPr>
              <a:spcBef>
                <a:spcPts val="600"/>
              </a:spcBef>
            </a:pPr>
            <a:r>
              <a:rPr lang="en-US" sz="1000" dirty="0">
                <a:hlinkClick r:id="rId4"/>
              </a:rPr>
              <a:t>Get more information on accessibility </a:t>
            </a:r>
            <a:endParaRPr lang="en-US" sz="1000" dirty="0"/>
          </a:p>
          <a:p>
            <a:pPr>
              <a:spcBef>
                <a:spcPts val="600"/>
              </a:spcBef>
            </a:pPr>
            <a:r>
              <a:rPr lang="en-US" sz="1000" dirty="0">
                <a:hlinkClick r:id="rId5"/>
              </a:rPr>
              <a:t>Get the Microsoft color guidelines PDF</a:t>
            </a:r>
            <a:endParaRPr lang="en-US" sz="1050" dirty="0"/>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50533186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a:xfrm>
            <a:off x="8134462" y="3669875"/>
            <a:ext cx="3474718" cy="1965776"/>
          </a:xfrm>
          <a:prstGeom prst="rect">
            <a:avLst/>
          </a:prstGeom>
        </p:spPr>
      </p:pic>
    </p:spTree>
    <p:extLst>
      <p:ext uri="{BB962C8B-B14F-4D97-AF65-F5344CB8AC3E}">
        <p14:creationId xmlns:p14="http://schemas.microsoft.com/office/powerpoint/2010/main" val="26171443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33867558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59243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77311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256360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3E77-AC68-424C-A5EE-354C86656293}"/>
              </a:ext>
            </a:extLst>
          </p:cNvPr>
          <p:cNvSpPr>
            <a:spLocks noGrp="1"/>
          </p:cNvSpPr>
          <p:nvPr>
            <p:ph type="title"/>
          </p:nvPr>
        </p:nvSpPr>
        <p:spPr>
          <a:xfrm>
            <a:off x="584200" y="2979778"/>
            <a:ext cx="5510213" cy="553998"/>
          </a:xfrm>
        </p:spPr>
        <p:txBody>
          <a:bodyPr/>
          <a:lstStyle/>
          <a:p>
            <a:r>
              <a:rPr lang="en-US" dirty="0"/>
              <a:t>Show Me Code!</a:t>
            </a:r>
          </a:p>
        </p:txBody>
      </p:sp>
      <p:sp>
        <p:nvSpPr>
          <p:cNvPr id="3" name="Text Placeholder 2">
            <a:extLst>
              <a:ext uri="{FF2B5EF4-FFF2-40B4-BE49-F238E27FC236}">
                <a16:creationId xmlns:a16="http://schemas.microsoft.com/office/drawing/2014/main" id="{E9508E3C-692E-4142-AF5A-648F0ED7E0BA}"/>
              </a:ext>
            </a:extLst>
          </p:cNvPr>
          <p:cNvSpPr>
            <a:spLocks noGrp="1"/>
          </p:cNvSpPr>
          <p:nvPr>
            <p:ph type="body" sz="quarter" idx="12"/>
          </p:nvPr>
        </p:nvSpPr>
        <p:spPr/>
        <p:txBody>
          <a:bodyPr/>
          <a:lstStyle/>
          <a:p>
            <a:r>
              <a:rPr lang="en-US" dirty="0"/>
              <a:t>github.com/davidortinau/</a:t>
            </a:r>
            <a:r>
              <a:rPr lang="en-US" dirty="0" err="1"/>
              <a:t>FlyMe</a:t>
            </a:r>
            <a:endParaRPr lang="en-US" dirty="0"/>
          </a:p>
        </p:txBody>
      </p:sp>
    </p:spTree>
    <p:extLst>
      <p:ext uri="{BB962C8B-B14F-4D97-AF65-F5344CB8AC3E}">
        <p14:creationId xmlns:p14="http://schemas.microsoft.com/office/powerpoint/2010/main" val="165185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93579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97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1C31-6389-42F7-B176-A86428797185}"/>
              </a:ext>
            </a:extLst>
          </p:cNvPr>
          <p:cNvSpPr>
            <a:spLocks noGrp="1"/>
          </p:cNvSpPr>
          <p:nvPr>
            <p:ph type="title"/>
          </p:nvPr>
        </p:nvSpPr>
        <p:spPr/>
        <p:txBody>
          <a:bodyPr/>
          <a:lstStyle/>
          <a:p>
            <a:r>
              <a:rPr lang="en-US" dirty="0"/>
              <a:t>Pull To Refresh</a:t>
            </a:r>
          </a:p>
        </p:txBody>
      </p:sp>
      <p:sp>
        <p:nvSpPr>
          <p:cNvPr id="3" name="Text Placeholder 2">
            <a:extLst>
              <a:ext uri="{FF2B5EF4-FFF2-40B4-BE49-F238E27FC236}">
                <a16:creationId xmlns:a16="http://schemas.microsoft.com/office/drawing/2014/main" id="{8747C262-78D4-4211-829B-DA4221F79765}"/>
              </a:ext>
            </a:extLst>
          </p:cNvPr>
          <p:cNvSpPr>
            <a:spLocks noGrp="1"/>
          </p:cNvSpPr>
          <p:nvPr>
            <p:ph type="body" sz="quarter" idx="10"/>
          </p:nvPr>
        </p:nvSpPr>
        <p:spPr>
          <a:xfrm>
            <a:off x="586390" y="1434370"/>
            <a:ext cx="11018520" cy="430887"/>
          </a:xfrm>
        </p:spPr>
        <p:txBody>
          <a:bodyPr/>
          <a:lstStyle/>
          <a:p>
            <a:r>
              <a:rPr lang="en-US" dirty="0" err="1"/>
              <a:t>RefreshView</a:t>
            </a:r>
            <a:r>
              <a:rPr lang="en-US" dirty="0"/>
              <a:t> – a container to add around any scrollable content</a:t>
            </a:r>
          </a:p>
        </p:txBody>
      </p:sp>
      <p:sp>
        <p:nvSpPr>
          <p:cNvPr id="4" name="Rectangle 3">
            <a:extLst>
              <a:ext uri="{FF2B5EF4-FFF2-40B4-BE49-F238E27FC236}">
                <a16:creationId xmlns:a16="http://schemas.microsoft.com/office/drawing/2014/main" id="{8D3D717B-7345-4DC5-9211-3CEB453EDC11}"/>
              </a:ext>
            </a:extLst>
          </p:cNvPr>
          <p:cNvSpPr/>
          <p:nvPr/>
        </p:nvSpPr>
        <p:spPr>
          <a:xfrm>
            <a:off x="727767" y="2948911"/>
            <a:ext cx="11464233" cy="3080074"/>
          </a:xfrm>
          <a:prstGeom prst="rect">
            <a:avLst/>
          </a:prstGeom>
        </p:spPr>
        <p:txBody>
          <a:bodyPr wrap="square">
            <a:spAutoFit/>
          </a:bodyPr>
          <a:lstStyle/>
          <a:p>
            <a:r>
              <a:rPr lang="en-US" dirty="0">
                <a:latin typeface="Consolas" panose="020B0609020204030204" pitchFamily="49" charset="0"/>
              </a:rPr>
              <a:t>&lt;</a:t>
            </a:r>
            <a:r>
              <a:rPr lang="en-US" dirty="0" err="1">
                <a:latin typeface="Consolas" panose="020B0609020204030204" pitchFamily="49" charset="0"/>
              </a:rPr>
              <a:t>RefreshView</a:t>
            </a:r>
            <a:r>
              <a:rPr lang="en-US" dirty="0">
                <a:latin typeface="Consolas" panose="020B0609020204030204" pitchFamily="49" charset="0"/>
              </a:rPr>
              <a:t> </a:t>
            </a:r>
            <a:r>
              <a:rPr lang="en-US" dirty="0" err="1">
                <a:latin typeface="Consolas" panose="020B0609020204030204" pitchFamily="49" charset="0"/>
              </a:rPr>
              <a:t>IsRefreshing</a:t>
            </a:r>
            <a:r>
              <a:rPr lang="en-US" dirty="0">
                <a:latin typeface="Consolas" panose="020B0609020204030204" pitchFamily="49" charset="0"/>
              </a:rPr>
              <a:t>="{Binding </a:t>
            </a:r>
            <a:r>
              <a:rPr lang="en-US" dirty="0" err="1">
                <a:latin typeface="Consolas" panose="020B0609020204030204" pitchFamily="49" charset="0"/>
              </a:rPr>
              <a:t>IsRefreshing</a:t>
            </a:r>
            <a:r>
              <a:rPr lang="en-US" dirty="0">
                <a:latin typeface="Consolas" panose="020B0609020204030204" pitchFamily="49" charset="0"/>
              </a:rPr>
              <a:t>}"</a:t>
            </a:r>
          </a:p>
          <a:p>
            <a:r>
              <a:rPr lang="en-US" dirty="0">
                <a:latin typeface="Consolas" panose="020B0609020204030204" pitchFamily="49" charset="0"/>
              </a:rPr>
              <a:t>             Command="{Binding </a:t>
            </a:r>
            <a:r>
              <a:rPr lang="en-US" dirty="0" err="1">
                <a:latin typeface="Consolas" panose="020B0609020204030204" pitchFamily="49" charset="0"/>
              </a:rPr>
              <a:t>RefreshCommand</a:t>
            </a:r>
            <a:r>
              <a:rPr lang="en-US" dirty="0">
                <a:latin typeface="Consolas" panose="020B0609020204030204" pitchFamily="49" charset="0"/>
              </a:rPr>
              <a:t>}"&gt;</a:t>
            </a:r>
          </a:p>
          <a:p>
            <a:r>
              <a:rPr lang="en-US" dirty="0">
                <a:latin typeface="Consolas" panose="020B0609020204030204" pitchFamily="49" charset="0"/>
              </a:rPr>
              <a:t>    &lt;</a:t>
            </a:r>
            <a:r>
              <a:rPr lang="en-US" dirty="0" err="1">
                <a:latin typeface="Consolas" panose="020B0609020204030204" pitchFamily="49" charset="0"/>
              </a:rPr>
              <a:t>ScrollView</a:t>
            </a:r>
            <a:r>
              <a:rPr lang="en-US" dirty="0">
                <a:latin typeface="Consolas" panose="020B0609020204030204" pitchFamily="49" charset="0"/>
              </a:rPr>
              <a:t>&gt;</a:t>
            </a:r>
          </a:p>
          <a:p>
            <a:r>
              <a:rPr lang="en-US" dirty="0">
                <a:latin typeface="Consolas" panose="020B0609020204030204" pitchFamily="49" charset="0"/>
              </a:rPr>
              <a:t>        &lt;FlexLayout Direction="Row"</a:t>
            </a:r>
          </a:p>
          <a:p>
            <a:r>
              <a:rPr lang="en-US" dirty="0">
                <a:latin typeface="Consolas" panose="020B0609020204030204" pitchFamily="49" charset="0"/>
              </a:rPr>
              <a:t>                    Wrap="Wrap"</a:t>
            </a:r>
          </a:p>
          <a:p>
            <a:r>
              <a:rPr lang="en-US" dirty="0">
                <a:latin typeface="Consolas" panose="020B0609020204030204" pitchFamily="49" charset="0"/>
              </a:rPr>
              <a:t>                    </a:t>
            </a:r>
            <a:r>
              <a:rPr lang="en-US" dirty="0" err="1">
                <a:latin typeface="Consolas" panose="020B0609020204030204" pitchFamily="49" charset="0"/>
              </a:rPr>
              <a:t>AlignItems</a:t>
            </a:r>
            <a:r>
              <a:rPr lang="en-US" dirty="0">
                <a:latin typeface="Consolas" panose="020B0609020204030204" pitchFamily="49" charset="0"/>
              </a:rPr>
              <a:t>="Center"</a:t>
            </a:r>
          </a:p>
          <a:p>
            <a:r>
              <a:rPr lang="en-US" dirty="0">
                <a:latin typeface="Consolas" panose="020B0609020204030204" pitchFamily="49" charset="0"/>
              </a:rPr>
              <a:t>                    </a:t>
            </a:r>
            <a:r>
              <a:rPr lang="en-US" dirty="0" err="1">
                <a:latin typeface="Consolas" panose="020B0609020204030204" pitchFamily="49" charset="0"/>
              </a:rPr>
              <a:t>AlignContent</a:t>
            </a:r>
            <a:r>
              <a:rPr lang="en-US" dirty="0">
                <a:latin typeface="Consolas" panose="020B0609020204030204" pitchFamily="49" charset="0"/>
              </a:rPr>
              <a:t>="Center"</a:t>
            </a:r>
          </a:p>
          <a:p>
            <a:r>
              <a:rPr lang="en-US" dirty="0">
                <a:latin typeface="Consolas" panose="020B0609020204030204" pitchFamily="49" charset="0"/>
              </a:rPr>
              <a:t>                    </a:t>
            </a:r>
            <a:r>
              <a:rPr lang="en-US" dirty="0" err="1">
                <a:latin typeface="Consolas" panose="020B0609020204030204" pitchFamily="49" charset="0"/>
              </a:rPr>
              <a:t>BindableLayout.ItemsSource</a:t>
            </a:r>
            <a:r>
              <a:rPr lang="en-US" dirty="0">
                <a:latin typeface="Consolas" panose="020B0609020204030204" pitchFamily="49" charset="0"/>
              </a:rPr>
              <a:t>="{Binding Items}"</a:t>
            </a:r>
          </a:p>
          <a:p>
            <a:r>
              <a:rPr lang="en-US" dirty="0">
                <a:latin typeface="Consolas" panose="020B0609020204030204" pitchFamily="49" charset="0"/>
              </a:rPr>
              <a:t>                    </a:t>
            </a:r>
            <a:r>
              <a:rPr lang="en-US" dirty="0" err="1">
                <a:latin typeface="Consolas" panose="020B0609020204030204" pitchFamily="49" charset="0"/>
              </a:rPr>
              <a:t>BindableLayout.ItemTemplate</a:t>
            </a:r>
            <a:r>
              <a:rPr lang="en-US" dirty="0">
                <a:latin typeface="Consolas" panose="020B0609020204030204" pitchFamily="49" charset="0"/>
              </a:rPr>
              <a:t>="{</a:t>
            </a:r>
            <a:r>
              <a:rPr lang="en-US" dirty="0" err="1">
                <a:latin typeface="Consolas" panose="020B0609020204030204" pitchFamily="49" charset="0"/>
              </a:rPr>
              <a:t>StaticResource</a:t>
            </a:r>
            <a:r>
              <a:rPr lang="en-US" dirty="0">
                <a:latin typeface="Consolas" panose="020B0609020204030204" pitchFamily="49" charset="0"/>
              </a:rPr>
              <a:t> </a:t>
            </a:r>
            <a:r>
              <a:rPr lang="en-US" dirty="0" err="1">
                <a:latin typeface="Consolas" panose="020B0609020204030204" pitchFamily="49" charset="0"/>
              </a:rPr>
              <a:t>ColorItemTemplate</a:t>
            </a:r>
            <a:r>
              <a:rPr lang="en-US" dirty="0">
                <a:latin typeface="Consolas" panose="020B0609020204030204" pitchFamily="49" charset="0"/>
              </a:rPr>
              <a:t>}" /&gt;</a:t>
            </a:r>
          </a:p>
          <a:p>
            <a:r>
              <a:rPr lang="en-US" dirty="0">
                <a:latin typeface="Consolas" panose="020B0609020204030204" pitchFamily="49" charset="0"/>
              </a:rPr>
              <a:t>    &lt;/</a:t>
            </a:r>
            <a:r>
              <a:rPr lang="en-US" dirty="0" err="1">
                <a:latin typeface="Consolas" panose="020B0609020204030204" pitchFamily="49" charset="0"/>
              </a:rPr>
              <a:t>ScrollView</a:t>
            </a:r>
            <a:r>
              <a:rPr lang="en-US" dirty="0">
                <a:latin typeface="Consolas" panose="020B0609020204030204" pitchFamily="49" charset="0"/>
              </a:rPr>
              <a:t>&gt;</a:t>
            </a:r>
          </a:p>
          <a:p>
            <a:r>
              <a:rPr lang="en-US" dirty="0">
                <a:latin typeface="Consolas" panose="020B0609020204030204" pitchFamily="49" charset="0"/>
              </a:rPr>
              <a:t>&lt;/</a:t>
            </a:r>
            <a:r>
              <a:rPr lang="en-US" dirty="0" err="1">
                <a:latin typeface="Consolas" panose="020B0609020204030204" pitchFamily="49" charset="0"/>
              </a:rPr>
              <a:t>RefreshView</a:t>
            </a:r>
            <a:r>
              <a:rPr lang="en-US" dirty="0">
                <a:latin typeface="Consolas" panose="020B0609020204030204" pitchFamily="49" charset="0"/>
              </a:rPr>
              <a:t>&gt;</a:t>
            </a:r>
          </a:p>
        </p:txBody>
      </p:sp>
    </p:spTree>
    <p:extLst>
      <p:ext uri="{BB962C8B-B14F-4D97-AF65-F5344CB8AC3E}">
        <p14:creationId xmlns:p14="http://schemas.microsoft.com/office/powerpoint/2010/main" val="5570271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B027A59-96AF-406B-A5C9-5D24B253ED49}"/>
              </a:ext>
            </a:extLst>
          </p:cNvPr>
          <p:cNvSpPr txBox="1">
            <a:spLocks/>
          </p:cNvSpPr>
          <p:nvPr/>
        </p:nvSpPr>
        <p:spPr>
          <a:xfrm>
            <a:off x="269241" y="323382"/>
            <a:ext cx="4795873" cy="832688"/>
          </a:xfrm>
          <a:prstGeom prst="rect">
            <a:avLst/>
          </a:prstGeom>
        </p:spPr>
        <p:txBody>
          <a:bodyPr vert="horz" wrap="square" lIns="143428" tIns="89642" rIns="143428" bIns="89642" rtlCol="0" anchor="ctr">
            <a:sp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lumMod val="85000"/>
                  </a:schemeClr>
                </a:solidFill>
              </a:rPr>
              <a:t>Thanks!</a:t>
            </a:r>
          </a:p>
        </p:txBody>
      </p:sp>
      <p:sp>
        <p:nvSpPr>
          <p:cNvPr id="9" name="Text Placeholder 2"/>
          <p:cNvSpPr txBox="1">
            <a:spLocks/>
          </p:cNvSpPr>
          <p:nvPr/>
        </p:nvSpPr>
        <p:spPr>
          <a:xfrm>
            <a:off x="303535" y="1262640"/>
            <a:ext cx="5065111" cy="250468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bg1">
                    <a:lumMod val="85000"/>
                  </a:schemeClr>
                </a:solidFill>
              </a:rPr>
              <a:t>David Ortinau </a:t>
            </a:r>
          </a:p>
          <a:p>
            <a:pPr marL="0" indent="0">
              <a:buNone/>
            </a:pPr>
            <a:r>
              <a:rPr lang="en-US" sz="2353" dirty="0">
                <a:solidFill>
                  <a:schemeClr val="bg1">
                    <a:lumMod val="85000"/>
                  </a:schemeClr>
                </a:solidFill>
              </a:rPr>
              <a:t>Principal Program Manager</a:t>
            </a:r>
          </a:p>
          <a:p>
            <a:pPr marL="0" indent="0">
              <a:buNone/>
            </a:pPr>
            <a:r>
              <a:rPr lang="en-US" sz="2353" dirty="0">
                <a:solidFill>
                  <a:schemeClr val="bg1">
                    <a:lumMod val="85000"/>
                  </a:schemeClr>
                </a:solidFill>
              </a:rPr>
              <a:t>Mobile Developer Tools</a:t>
            </a:r>
          </a:p>
          <a:p>
            <a:pPr marL="0" indent="0">
              <a:buNone/>
            </a:pPr>
            <a:r>
              <a:rPr lang="en-US" sz="2353" dirty="0">
                <a:solidFill>
                  <a:schemeClr val="bg1">
                    <a:lumMod val="85000"/>
                  </a:schemeClr>
                </a:solidFill>
              </a:rPr>
              <a:t>Xamarin</a:t>
            </a:r>
          </a:p>
          <a:p>
            <a:pPr marL="0" indent="0">
              <a:buNone/>
            </a:pPr>
            <a:endParaRPr lang="en-US" sz="2353" dirty="0">
              <a:solidFill>
                <a:schemeClr val="bg1">
                  <a:lumMod val="85000"/>
                </a:schemeClr>
              </a:solidFill>
            </a:endParaRPr>
          </a:p>
          <a:p>
            <a:pPr marL="0" indent="0">
              <a:buNone/>
            </a:pPr>
            <a:r>
              <a:rPr lang="en-US" sz="2353" dirty="0" err="1">
                <a:solidFill>
                  <a:schemeClr val="bg1">
                    <a:lumMod val="85000"/>
                  </a:schemeClr>
                </a:solidFill>
              </a:rPr>
              <a:t>david.ortinau@microsoft.com</a:t>
            </a:r>
            <a:endParaRPr lang="en-US" sz="2353" dirty="0">
              <a:solidFill>
                <a:schemeClr val="bg1">
                  <a:lumMod val="85000"/>
                </a:schemeClr>
              </a:solidFill>
            </a:endParaRPr>
          </a:p>
        </p:txBody>
      </p:sp>
      <p:pic>
        <p:nvPicPr>
          <p:cNvPr id="11" name="Picture 10">
            <a:extLst>
              <a:ext uri="{FF2B5EF4-FFF2-40B4-BE49-F238E27FC236}">
                <a16:creationId xmlns:a16="http://schemas.microsoft.com/office/drawing/2014/main" id="{EE10E196-F868-8840-BC13-F4DDBBCDB9C7}"/>
              </a:ext>
            </a:extLst>
          </p:cNvPr>
          <p:cNvPicPr>
            <a:picLocks noChangeAspect="1"/>
          </p:cNvPicPr>
          <p:nvPr/>
        </p:nvPicPr>
        <p:blipFill>
          <a:blip r:embed="rId3"/>
          <a:stretch>
            <a:fillRect/>
          </a:stretch>
        </p:blipFill>
        <p:spPr>
          <a:xfrm>
            <a:off x="303535" y="6140956"/>
            <a:ext cx="4279900" cy="393700"/>
          </a:xfrm>
          <a:prstGeom prst="rect">
            <a:avLst/>
          </a:prstGeom>
        </p:spPr>
      </p:pic>
      <p:pic>
        <p:nvPicPr>
          <p:cNvPr id="5" name="Picture 4" descr="A person wearing glasses and smiling at the camera&#10;&#10;Description automatically generated">
            <a:extLst>
              <a:ext uri="{FF2B5EF4-FFF2-40B4-BE49-F238E27FC236}">
                <a16:creationId xmlns:a16="http://schemas.microsoft.com/office/drawing/2014/main" id="{13590D92-4DAC-47C1-B273-567BD3329D02}"/>
              </a:ext>
            </a:extLst>
          </p:cNvPr>
          <p:cNvPicPr>
            <a:picLocks noChangeAspect="1"/>
          </p:cNvPicPr>
          <p:nvPr/>
        </p:nvPicPr>
        <p:blipFill>
          <a:blip r:embed="rId4"/>
          <a:stretch>
            <a:fillRect/>
          </a:stretch>
        </p:blipFill>
        <p:spPr>
          <a:xfrm>
            <a:off x="5334000" y="0"/>
            <a:ext cx="6858000" cy="6858000"/>
          </a:xfrm>
          <a:prstGeom prst="rect">
            <a:avLst/>
          </a:prstGeom>
        </p:spPr>
      </p:pic>
    </p:spTree>
    <p:extLst>
      <p:ext uri="{BB962C8B-B14F-4D97-AF65-F5344CB8AC3E}">
        <p14:creationId xmlns:p14="http://schemas.microsoft.com/office/powerpoint/2010/main" val="11445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132FFDF2BE234A9A0DBFA0D658D3FC" ma:contentTypeVersion="15" ma:contentTypeDescription="Create a new document." ma:contentTypeScope="" ma:versionID="bdef6100b214c5dd9f9435e5dab72b81">
  <xsd:schema xmlns:xsd="http://www.w3.org/2001/XMLSchema" xmlns:xs="http://www.w3.org/2001/XMLSchema" xmlns:p="http://schemas.microsoft.com/office/2006/metadata/properties" xmlns:ns3="ee326188-8481-487f-830e-0d76c7c0e8b9" xmlns:ns4="45ee6dd4-f596-43cb-92fa-5d4ad9cae6e0" targetNamespace="http://schemas.microsoft.com/office/2006/metadata/properties" ma:root="true" ma:fieldsID="18e672b4931bc7024a2fac6bd6c408ba" ns3:_="" ns4:_="">
    <xsd:import namespace="ee326188-8481-487f-830e-0d76c7c0e8b9"/>
    <xsd:import namespace="45ee6dd4-f596-43cb-92fa-5d4ad9cae6e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EventHashCode" minOccurs="0"/>
                <xsd:element ref="ns4:MediaServiceGenerationTime"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326188-8481-487f-830e-0d76c7c0e8b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hidden="true" ma:internalName="LastSharedByUser" ma:readOnly="true">
      <xsd:simpleType>
        <xsd:restriction base="dms:Note"/>
      </xsd:simpleType>
    </xsd:element>
    <xsd:element name="LastSharedByTime" ma:index="12"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5ee6dd4-f596-43cb-92fa-5d4ad9cae6e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5ee6dd4-f596-43cb-92fa-5d4ad9cae6e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A372B4-BBBB-4925-A2EC-20A11CA8BB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326188-8481-487f-830e-0d76c7c0e8b9"/>
    <ds:schemaRef ds:uri="45ee6dd4-f596-43cb-92fa-5d4ad9cae6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45ee6dd4-f596-43cb-92fa-5d4ad9cae6e0"/>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658</TotalTime>
  <Words>5965</Words>
  <Application>Microsoft Office PowerPoint</Application>
  <PresentationFormat>Widescreen</PresentationFormat>
  <Paragraphs>948</Paragraphs>
  <Slides>71</Slides>
  <Notes>57</Notes>
  <HiddenSlides>3</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71</vt:i4>
      </vt:variant>
    </vt:vector>
  </HeadingPairs>
  <TitlesOfParts>
    <vt:vector size="79" baseType="lpstr">
      <vt:lpstr>Arial</vt:lpstr>
      <vt:lpstr>Consolas</vt:lpstr>
      <vt:lpstr>Segoe UI</vt:lpstr>
      <vt:lpstr>Segoe UI Semibold</vt:lpstr>
      <vt:lpstr>Wingdings</vt:lpstr>
      <vt:lpstr>White Template</vt:lpstr>
      <vt:lpstr>Light Gray Template</vt:lpstr>
      <vt:lpstr>Black Template</vt:lpstr>
      <vt:lpstr>PowerPoint Presentation</vt:lpstr>
      <vt:lpstr>Display large data sets with Xamarin.Forms CollectionView</vt:lpstr>
      <vt:lpstr>PowerPoint Presentation</vt:lpstr>
      <vt:lpstr>CollectionView: Xamarin.Forms 4.3</vt:lpstr>
      <vt:lpstr>CollectionView: Xamarin.Forms 4.3</vt:lpstr>
      <vt:lpstr>Selection</vt:lpstr>
      <vt:lpstr>Show Me Code!</vt:lpstr>
      <vt:lpstr>Pull To Refresh</vt:lpstr>
      <vt:lpstr>PowerPoint Presentation</vt:lpstr>
      <vt:lpstr>Presentation title</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Title square photo layout</vt:lpstr>
      <vt:lpstr>Square photo layout </vt:lpstr>
      <vt:lpstr>Slide palette info</vt:lpstr>
      <vt:lpstr>Ensure slide content is accessible</vt:lpstr>
      <vt:lpstr>Brand and accent colors accessibility</vt:lpstr>
      <vt:lpstr>PowerPoint Design Ideas</vt:lpstr>
      <vt:lpstr>Microsoft monoline icons</vt:lpstr>
      <vt:lpstr>Demo</vt:lpstr>
      <vt:lpstr>Section title</vt:lpstr>
      <vt:lpstr>Software code slide</vt:lpstr>
      <vt:lpstr>Notes (hidden)</vt:lpstr>
      <vt:lpstr>PowerPoint Presentation</vt:lpstr>
      <vt:lpstr>PowerPoint Presentation</vt:lpstr>
      <vt:lpstr>Presentation title</vt:lpstr>
      <vt:lpstr>Presentation title</vt:lpstr>
      <vt:lpstr>Presentation title</vt:lpstr>
      <vt:lpstr>Presentation title</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Title square photo layout</vt:lpstr>
      <vt:lpstr>Square photo layout </vt:lpstr>
      <vt:lpstr>Slide palette info</vt:lpstr>
      <vt:lpstr>Ensure slide content is accessible</vt:lpstr>
      <vt:lpstr>Brand and accent colors accessibility</vt:lpstr>
      <vt:lpstr>PowerPoint Design Ideas</vt:lpstr>
      <vt:lpstr>Microsoft monoline icons</vt:lpstr>
      <vt:lpstr>Demo</vt:lpstr>
      <vt:lpstr>Section title</vt:lpstr>
      <vt:lpstr>Software code slide</vt:lpstr>
      <vt:lpstr>Notes (hidden)</vt:lpstr>
      <vt:lpstr>PowerPoint Presentation</vt:lpstr>
      <vt:lpstr>PowerPoint Presentation</vt:lpstr>
      <vt:lpstr>Presentation title</vt:lpstr>
      <vt:lpstr>Presentation title</vt:lpstr>
      <vt:lpstr>Presentation title</vt:lpstr>
      <vt:lpstr>Presentation title</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Title square photo layout</vt:lpstr>
      <vt:lpstr>Square photo layout </vt:lpstr>
      <vt:lpstr>Slide palette info</vt:lpstr>
      <vt:lpstr>Ensure slide content is accessible</vt:lpstr>
      <vt:lpstr>Brand and accent colors accessibility</vt:lpstr>
      <vt:lpstr>PowerPoint Design Ideas</vt:lpstr>
      <vt:lpstr>Microsoft monoline icons</vt:lpstr>
      <vt:lpstr>Section title</vt:lpstr>
      <vt:lpstr>Software code slide</vt:lpstr>
      <vt:lpstr>Notes (hidden)</vt:lpstr>
      <vt:lpstr>Demo</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Dave Ortinau</cp:lastModifiedBy>
  <cp:revision>3</cp:revision>
  <dcterms:created xsi:type="dcterms:W3CDTF">2019-08-26T20:18:51Z</dcterms:created>
  <dcterms:modified xsi:type="dcterms:W3CDTF">2019-11-07T14:22:08Z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0x010100F7132FFDF2BE234A9A0DBFA0D658D3FC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